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10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0291E-DE92-4197-BB19-C8B2A3A9911B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2D78F-402F-49C5-B45A-55FBDBF669C9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DE25-709D-4BDA-BE82-7B86CCCB7C53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6AAD0-6DBA-4BE8-81D5-3B00E435BDF8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88614-280A-4592-B875-B7A00AD68324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E729B-58E1-4452-BAF8-34B2D137B95F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5024-B30F-4372-8D73-7901293F96BE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17DEE-C49C-4D29-AA47-C4F9F01BC580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79CF5-BF5C-49ED-99A3-5AA3EB3D6D26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B820-2648-4401-84F6-F5D52F883143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09B0E-3A4E-4C53-AE07-40B861A85934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79306-709B-4ECF-A9B9-8BE8C649D2C0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DE897-0145-4EE1-ABF4-3A6C4CBD4F0A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83CC-2F01-4771-86EA-693DEB5C3DB4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06F1B-0F79-4E13-9319-20F22D2D7C8A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80BFF-11A6-4B49-BDB7-EA6223BD4879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F7BAB-F2EB-47B5-B9A7-6F25453BD81E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6E48-868E-493A-BC30-B3ECA5B30068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4D395-F475-412D-84E7-C91507BDC33B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091B4-D829-4839-BDCA-2D67482EE415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1AFA-FA33-4E35-BABD-78B3BBC9EC61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EF8AB-8A4B-4814-9744-D7A807EADC54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D0A370-C557-4301-B1D3-186FF0339942}" type="datetimeFigureOut">
              <a:rPr lang="hu-HU"/>
              <a:pPr>
                <a:defRPr/>
              </a:pPr>
              <a:t>2012.05.06.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3DC9C1-7292-441D-AF95-8B38F97F4791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Solanaceae" TargetMode="External"/><Relationship Id="rId3" Type="http://schemas.openxmlformats.org/officeDocument/2006/relationships/hyperlink" Target="http://en.wikipedia.org/wiki/Fruit" TargetMode="External"/><Relationship Id="rId7" Type="http://schemas.openxmlformats.org/officeDocument/2006/relationships/hyperlink" Target="http://en.wikipedia.org/wiki/Lycopen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Vegetable" TargetMode="External"/><Relationship Id="rId5" Type="http://schemas.openxmlformats.org/officeDocument/2006/relationships/hyperlink" Target="http://en.wikipedia.org/wiki/Greenhouse" TargetMode="External"/><Relationship Id="rId10" Type="http://schemas.openxmlformats.org/officeDocument/2006/relationships/hyperlink" Target="http://en.wikipedia.org/wiki/Annual_plant" TargetMode="External"/><Relationship Id="rId4" Type="http://schemas.openxmlformats.org/officeDocument/2006/relationships/hyperlink" Target="http://en.wikipedia.org/wiki/Spanish_colonization_of_the_Americas" TargetMode="External"/><Relationship Id="rId9" Type="http://schemas.openxmlformats.org/officeDocument/2006/relationships/hyperlink" Target="http://en.wikipedia.org/wiki/Perennial_plan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esoamerica" TargetMode="External"/><Relationship Id="rId13" Type="http://schemas.openxmlformats.org/officeDocument/2006/relationships/hyperlink" Target="http://en.wikipedia.org/wiki/Christopher_Columbus" TargetMode="External"/><Relationship Id="rId3" Type="http://schemas.openxmlformats.org/officeDocument/2006/relationships/hyperlink" Target="http://en.wikipedia.org/wiki/Herbal" TargetMode="External"/><Relationship Id="rId7" Type="http://schemas.openxmlformats.org/officeDocument/2006/relationships/hyperlink" Target="http://en.wikipedia.org/wiki/Peru" TargetMode="External"/><Relationship Id="rId12" Type="http://schemas.openxmlformats.org/officeDocument/2006/relationships/hyperlink" Target="http://en.wikipedia.org/wiki/Hern%C3%A1n_Cort%C3%A9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ivination" TargetMode="External"/><Relationship Id="rId11" Type="http://schemas.openxmlformats.org/officeDocument/2006/relationships/hyperlink" Target="http://en.wikipedia.org/wiki/Nahuatl_language" TargetMode="External"/><Relationship Id="rId5" Type="http://schemas.openxmlformats.org/officeDocument/2006/relationships/hyperlink" Target="http://en.wikipedia.org/wiki/Pueblo" TargetMode="External"/><Relationship Id="rId10" Type="http://schemas.openxmlformats.org/officeDocument/2006/relationships/hyperlink" Target="http://en.wikipedia.org/wiki/Aztec" TargetMode="External"/><Relationship Id="rId4" Type="http://schemas.openxmlformats.org/officeDocument/2006/relationships/hyperlink" Target="http://en.wikipedia.org/wiki/Pietro_Andrea_Mattioli" TargetMode="External"/><Relationship Id="rId9" Type="http://schemas.openxmlformats.org/officeDocument/2006/relationships/hyperlink" Target="http://en.wikipedia.org/wiki/Cherry_tomato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tv.co.uk/food/ingredient/aID/510568" TargetMode="External"/><Relationship Id="rId13" Type="http://schemas.openxmlformats.org/officeDocument/2006/relationships/hyperlink" Target="http://uktv.co.uk/food/ingredient/aID/508218" TargetMode="External"/><Relationship Id="rId3" Type="http://schemas.openxmlformats.org/officeDocument/2006/relationships/hyperlink" Target="http://uktv.co.uk/food/ingredient/aID/510671" TargetMode="External"/><Relationship Id="rId7" Type="http://schemas.openxmlformats.org/officeDocument/2006/relationships/hyperlink" Target="http://uktv.co.uk/food/ingredient/aID/506640" TargetMode="External"/><Relationship Id="rId12" Type="http://schemas.openxmlformats.org/officeDocument/2006/relationships/hyperlink" Target="http://uktv.co.uk/food/ingredient/aID/503817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tv.co.uk/food/ingredient/aID/503728" TargetMode="External"/><Relationship Id="rId11" Type="http://schemas.openxmlformats.org/officeDocument/2006/relationships/hyperlink" Target="http://uktv.co.uk/food/ingredient/aID/503824" TargetMode="External"/><Relationship Id="rId5" Type="http://schemas.openxmlformats.org/officeDocument/2006/relationships/hyperlink" Target="http://uktv.co.uk/food/ingredient/aID/503820" TargetMode="External"/><Relationship Id="rId10" Type="http://schemas.openxmlformats.org/officeDocument/2006/relationships/hyperlink" Target="http://uktv.co.uk/food/ingredient/aID/509223" TargetMode="External"/><Relationship Id="rId4" Type="http://schemas.openxmlformats.org/officeDocument/2006/relationships/hyperlink" Target="http://uktv.co.uk/food/ingredient/aID/508831" TargetMode="External"/><Relationship Id="rId9" Type="http://schemas.openxmlformats.org/officeDocument/2006/relationships/hyperlink" Target="http://uktv.co.uk/food/ingredient/aID/503810" TargetMode="External"/><Relationship Id="rId14" Type="http://schemas.openxmlformats.org/officeDocument/2006/relationships/hyperlink" Target="http://uktv.co.uk/food/ingredient/aID/50417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>
            <a:spLocks noChangeArrowheads="1"/>
          </p:cNvSpPr>
          <p:nvPr/>
        </p:nvSpPr>
        <p:spPr bwMode="auto">
          <a:xfrm>
            <a:off x="2500313" y="4429125"/>
            <a:ext cx="500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7200">
                <a:solidFill>
                  <a:srgbClr val="FFFF00"/>
                </a:solidFill>
                <a:latin typeface="Bell MT" pitchFamily="18" charset="0"/>
              </a:rPr>
              <a:t>TOMATO</a:t>
            </a:r>
          </a:p>
        </p:txBody>
      </p:sp>
      <p:pic>
        <p:nvPicPr>
          <p:cNvPr id="6" name="Kép 5" descr="paradicsom490x37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928670"/>
            <a:ext cx="3679142" cy="2778128"/>
          </a:xfrm>
          <a:prstGeom prst="roundRect">
            <a:avLst/>
          </a:prstGeom>
          <a:ln w="76200">
            <a:solidFill>
              <a:srgbClr val="FFFF00"/>
            </a:solidFill>
          </a:ln>
        </p:spPr>
      </p:pic>
      <p:sp>
        <p:nvSpPr>
          <p:cNvPr id="7" name="Szövegdoboz 6"/>
          <p:cNvSpPr txBox="1">
            <a:spLocks noChangeArrowheads="1"/>
          </p:cNvSpPr>
          <p:nvPr/>
        </p:nvSpPr>
        <p:spPr bwMode="auto">
          <a:xfrm>
            <a:off x="5572125" y="6215063"/>
            <a:ext cx="328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1" i="1">
                <a:solidFill>
                  <a:srgbClr val="FFFF00"/>
                </a:solidFill>
                <a:latin typeface="Bell MT" pitchFamily="18" charset="0"/>
              </a:rPr>
              <a:t>By: Varga Boglárka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476590">
            <a:off x="4673844" y="1018664"/>
            <a:ext cx="3911463" cy="4125789"/>
          </a:xfrm>
          <a:prstGeom prst="roundRect">
            <a:avLst/>
          </a:prstGeom>
          <a:noFill/>
          <a:ln w="76200">
            <a:solidFill>
              <a:srgbClr val="FF99FF"/>
            </a:solidFill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85750" y="928688"/>
            <a:ext cx="3714750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hu-HU" sz="1600">
                <a:latin typeface="Bell MT" pitchFamily="18" charset="0"/>
                <a:cs typeface="Times New Roman" pitchFamily="18" charset="0"/>
              </a:rPr>
              <a:t>he word "</a:t>
            </a:r>
            <a:r>
              <a:rPr lang="hu-HU" sz="1600" b="1">
                <a:latin typeface="Bell MT" pitchFamily="18" charset="0"/>
                <a:cs typeface="Times New Roman" pitchFamily="18" charset="0"/>
              </a:rPr>
              <a:t>tomato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" may refer to the plant  or the edible, typically red,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3" tooltip="Fruit"/>
              </a:rPr>
              <a:t>fruit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 which it bears. Originating in South America, the tomato was spread around the world following the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4" tooltip="Spanish colonization of the Americas"/>
              </a:rPr>
              <a:t>Spanish colonization of the Americas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, and its many varieties are now widely grown, often in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5" tooltip="Greenhouse"/>
              </a:rPr>
              <a:t>greenhouses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 in cooler climates.The tomato fruit is consumed in diverse ways, including raw, as an ingredient in many dishes and sauces, and in drinks. While it is botanically a fruit, it is considered a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6" tooltip="Vegetable"/>
              </a:rPr>
              <a:t>vegetable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 for culinary purposes, which has caused some confusion. The fruit is rich in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7" tooltip="Lycopene"/>
              </a:rPr>
              <a:t>lycopene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, which may have beneficial health effects.The tomato belongs to the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8" tooltip="Solanaceae"/>
              </a:rPr>
              <a:t>nightshade family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. The plants typically grow to 1–3 metres in height and have a weak stem that often sprawls over the ground and vines over other plants. It is a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9" tooltip="Perennial plant"/>
              </a:rPr>
              <a:t>perennial</a:t>
            </a:r>
            <a:r>
              <a:rPr lang="hu-HU" sz="1600">
                <a:latin typeface="Bell MT" pitchFamily="18" charset="0"/>
                <a:cs typeface="Times New Roman" pitchFamily="18" charset="0"/>
              </a:rPr>
              <a:t> in its native habitat, although often grown outdoors in temperate climates as an </a:t>
            </a:r>
            <a:r>
              <a:rPr lang="hu-HU" sz="1600">
                <a:latin typeface="Bell MT" pitchFamily="18" charset="0"/>
                <a:cs typeface="Times New Roman" pitchFamily="18" charset="0"/>
                <a:hlinkClick r:id="rId10" tooltip="Annual plant"/>
              </a:rPr>
              <a:t>annual</a:t>
            </a:r>
            <a:r>
              <a:rPr lang="hu-HU" sz="120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hu-HU"/>
          </a:p>
        </p:txBody>
      </p:sp>
      <p:sp>
        <p:nvSpPr>
          <p:cNvPr id="12" name="Szövegdoboz 11"/>
          <p:cNvSpPr txBox="1">
            <a:spLocks noChangeArrowheads="1"/>
          </p:cNvSpPr>
          <p:nvPr/>
        </p:nvSpPr>
        <p:spPr bwMode="auto">
          <a:xfrm>
            <a:off x="1000125" y="142875"/>
            <a:ext cx="1928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3600" b="1">
                <a:latin typeface="Bell MT" pitchFamily="18" charset="0"/>
              </a:rPr>
              <a:t>Tomato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3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109899_paradicsom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628" y="142852"/>
            <a:ext cx="3929090" cy="3071834"/>
          </a:xfrm>
          <a:prstGeom prst="round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5" name="Szövegdoboz 4"/>
          <p:cNvSpPr txBox="1">
            <a:spLocks noChangeArrowheads="1"/>
          </p:cNvSpPr>
          <p:nvPr/>
        </p:nvSpPr>
        <p:spPr bwMode="auto">
          <a:xfrm>
            <a:off x="714375" y="142875"/>
            <a:ext cx="2857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4800" b="1">
                <a:latin typeface="Bell MT" pitchFamily="18" charset="0"/>
              </a:rPr>
              <a:t>History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29188" y="3571875"/>
            <a:ext cx="3929062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The earliest discussion of the tomato in European literature appeared in an 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3" tooltip="Herbal"/>
              </a:rPr>
              <a:t>herbal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 written in 1544 by 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4" tooltip="Pietro Andrea Mattioli"/>
              </a:rPr>
              <a:t>Pietro Andrea Mattioli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, an Italian physician and botanist, who named it pomo d’oro, or "golden apple".Aztecs and other peoples in the region used the fruit in their cooking; it was cultivated in southern Mexico and probably other areas by 500 BC. The 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5" tooltip="Pueblo"/>
              </a:rPr>
              <a:t>Pueblo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 people are thought to have believed that those who witnessed the ingestion of tomato seeds were blessed with powers of 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6" tooltip="Divination"/>
              </a:rPr>
              <a:t>divination</a:t>
            </a:r>
            <a:r>
              <a:rPr lang="hu-HU" sz="14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.The large, lumpy tomato, a mutation from a smoother, smaller fruit, originated in Mesoamerica, and may be the direct ancestor of some modern cultivated tomatoes. </a:t>
            </a:r>
            <a:endParaRPr lang="hu-HU" sz="2000">
              <a:latin typeface="Bell MT" pitchFamily="18" charset="0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auto">
          <a:xfrm>
            <a:off x="142875" y="1214438"/>
            <a:ext cx="4572000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The tomato is native to South America. Genetic evidence shows the progenitors of tomatoes were herbaceous green plants with small green fruit and a center of diversity in the highlands of 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7" tooltip="Peru"/>
              </a:rPr>
              <a:t>Peru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. One species, Solanum lycopersicum, was transported to Mexico, where it was grown and consumed by 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8" tooltip="Mesoamerica"/>
              </a:rPr>
              <a:t>Mesoamerican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 civilizations. The exact date of domestication is not known. The first domesticated tomato may have been a little yellow fruit, similar in size to a 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9" tooltip="Cherry tomato"/>
              </a:rPr>
              <a:t>cherry tomato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, grown by the 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10" tooltip="Aztec"/>
              </a:rPr>
              <a:t>Aztecs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 of Central Mexico. The word "tomato" comes from the 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11" tooltip="Nahuatl language"/>
              </a:rPr>
              <a:t>Nahuatl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 word tomatl, literally "the swelling fruit".Spanish explorer 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12" tooltip="Hernán Cortés"/>
              </a:rPr>
              <a:t>Cortés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 may have been the first to transfer the small yellow tomato to Europe after he captured the Aztec city of Tenochtítlan, now Mexico City, in 1521, although 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  <a:hlinkClick r:id="rId13" tooltip="Christopher Columbus"/>
              </a:rPr>
              <a:t>Christopher Columbus</a:t>
            </a:r>
            <a:r>
              <a:rPr lang="hu-HU" sz="1600">
                <a:solidFill>
                  <a:srgbClr val="000000"/>
                </a:solidFill>
                <a:latin typeface="Bell MT" pitchFamily="18" charset="0"/>
                <a:cs typeface="Times New Roman" pitchFamily="18" charset="0"/>
              </a:rPr>
              <a:t>, a Genoese working for the Spanish monarchy, may have taken them back as early as 1493.</a:t>
            </a:r>
            <a:endParaRPr lang="hu-HU" sz="1600">
              <a:latin typeface="Calibri" pitchFamily="34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2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71563" y="4143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6380" y="3000372"/>
            <a:ext cx="3643338" cy="3643338"/>
          </a:xfrm>
          <a:prstGeom prst="round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85750" y="285750"/>
            <a:ext cx="4719638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u-HU" sz="2000" b="1">
                <a:latin typeface="Times New Roman" pitchFamily="18" charset="0"/>
                <a:cs typeface="Times New Roman" pitchFamily="18" charset="0"/>
              </a:rPr>
              <a:t>Ingredients</a:t>
            </a:r>
            <a:r>
              <a:rPr lang="hu-HU" b="1">
                <a:latin typeface="Times New Roman" pitchFamily="18" charset="0"/>
                <a:cs typeface="Times New Roman" pitchFamily="18" charset="0"/>
              </a:rPr>
              <a:t>:</a:t>
            </a:r>
            <a:endParaRPr lang="hu-HU" sz="2400" b="1">
              <a:latin typeface="Bell MT" pitchFamily="18" charset="0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8 large beef </a:t>
            </a:r>
            <a:r>
              <a:rPr lang="hu-HU">
                <a:latin typeface="Bell MT" pitchFamily="18" charset="0"/>
                <a:cs typeface="Times New Roman" pitchFamily="18" charset="0"/>
                <a:hlinkClick r:id="rId3"/>
              </a:rPr>
              <a:t>tomatoes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handful of dried </a:t>
            </a:r>
            <a:r>
              <a:rPr lang="hu-HU">
                <a:latin typeface="Bell MT" pitchFamily="18" charset="0"/>
                <a:cs typeface="Times New Roman" pitchFamily="18" charset="0"/>
                <a:hlinkClick r:id="rId4"/>
              </a:rPr>
              <a:t>porcini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  <a:hlinkClick r:id="rId5"/>
              </a:rPr>
              <a:t> olive oil</a:t>
            </a:r>
            <a:r>
              <a:rPr lang="hu-HU">
                <a:latin typeface="Bell MT" pitchFamily="18" charset="0"/>
                <a:cs typeface="Times New Roman" pitchFamily="18" charset="0"/>
              </a:rPr>
              <a:t>, for frying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Two 250g packs </a:t>
            </a:r>
            <a:r>
              <a:rPr lang="hu-HU">
                <a:latin typeface="Bell MT" pitchFamily="18" charset="0"/>
                <a:cs typeface="Times New Roman" pitchFamily="18" charset="0"/>
                <a:hlinkClick r:id="rId6"/>
              </a:rPr>
              <a:t>spinach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8 flat mushrooms, sliced into rough cubes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300 ml vegetable or chicken stock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2 cloves </a:t>
            </a:r>
            <a:r>
              <a:rPr lang="hu-HU">
                <a:latin typeface="Bell MT" pitchFamily="18" charset="0"/>
                <a:cs typeface="Times New Roman" pitchFamily="18" charset="0"/>
                <a:hlinkClick r:id="rId7"/>
              </a:rPr>
              <a:t>garlic</a:t>
            </a:r>
            <a:r>
              <a:rPr lang="hu-HU">
                <a:latin typeface="Bell MT" pitchFamily="18" charset="0"/>
                <a:cs typeface="Times New Roman" pitchFamily="18" charset="0"/>
              </a:rPr>
              <a:t>, finely chopped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2 sprig </a:t>
            </a:r>
            <a:r>
              <a:rPr lang="hu-HU">
                <a:latin typeface="Bell MT" pitchFamily="18" charset="0"/>
                <a:cs typeface="Times New Roman" pitchFamily="18" charset="0"/>
                <a:hlinkClick r:id="rId8"/>
              </a:rPr>
              <a:t>thyme</a:t>
            </a:r>
            <a:r>
              <a:rPr lang="hu-HU">
                <a:latin typeface="Bell MT" pitchFamily="18" charset="0"/>
                <a:cs typeface="Times New Roman" pitchFamily="18" charset="0"/>
              </a:rPr>
              <a:t>, stalks removed, leaves finely chopped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01 </a:t>
            </a:r>
            <a:r>
              <a:rPr lang="hu-HU">
                <a:latin typeface="Bell MT" pitchFamily="18" charset="0"/>
                <a:cs typeface="Times New Roman" pitchFamily="18" charset="0"/>
                <a:hlinkClick r:id="rId9"/>
              </a:rPr>
              <a:t>lemon</a:t>
            </a:r>
            <a:r>
              <a:rPr lang="hu-HU">
                <a:latin typeface="Bell MT" pitchFamily="18" charset="0"/>
                <a:cs typeface="Times New Roman" pitchFamily="18" charset="0"/>
              </a:rPr>
              <a:t>, juice only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100 g cottage cheese or </a:t>
            </a:r>
            <a:r>
              <a:rPr lang="hu-HU">
                <a:latin typeface="Bell MT" pitchFamily="18" charset="0"/>
                <a:cs typeface="Times New Roman" pitchFamily="18" charset="0"/>
                <a:hlinkClick r:id="rId10"/>
              </a:rPr>
              <a:t>ricotta cheese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60 g </a:t>
            </a:r>
            <a:r>
              <a:rPr lang="hu-HU">
                <a:latin typeface="Bell MT" pitchFamily="18" charset="0"/>
                <a:cs typeface="Times New Roman" pitchFamily="18" charset="0"/>
                <a:hlinkClick r:id="rId11"/>
              </a:rPr>
              <a:t>parmesan</a:t>
            </a:r>
            <a:r>
              <a:rPr lang="hu-HU">
                <a:latin typeface="Bell MT" pitchFamily="18" charset="0"/>
                <a:cs typeface="Times New Roman" pitchFamily="18" charset="0"/>
              </a:rPr>
              <a:t>, freshly grated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good pinch of freshly grated </a:t>
            </a:r>
            <a:r>
              <a:rPr lang="hu-HU">
                <a:latin typeface="Bell MT" pitchFamily="18" charset="0"/>
                <a:cs typeface="Times New Roman" pitchFamily="18" charset="0"/>
                <a:hlinkClick r:id="rId12"/>
              </a:rPr>
              <a:t>nutmeg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1 egg yolk, beaten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black pepper </a:t>
            </a:r>
            <a:endParaRPr lang="hu-HU" sz="1600">
              <a:latin typeface="Bell MT" pitchFamily="18" charset="0"/>
            </a:endParaRPr>
          </a:p>
          <a:p>
            <a:pPr algn="ctr" eaLnBrk="0" hangingPunct="0"/>
            <a:endParaRPr lang="hu-HU" b="1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2000" b="1">
                <a:latin typeface="Bell MT" pitchFamily="18" charset="0"/>
                <a:cs typeface="Times New Roman" pitchFamily="18" charset="0"/>
              </a:rPr>
              <a:t>For the dressing:</a:t>
            </a:r>
            <a:br>
              <a:rPr lang="hu-HU" sz="2000" b="1">
                <a:latin typeface="Bell MT" pitchFamily="18" charset="0"/>
                <a:cs typeface="Times New Roman" pitchFamily="18" charset="0"/>
              </a:rPr>
            </a:br>
            <a:endParaRPr lang="hu-HU">
              <a:latin typeface="Bell MT" pitchFamily="18" charset="0"/>
            </a:endParaRP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1/2 tsp French </a:t>
            </a:r>
            <a:r>
              <a:rPr lang="hu-HU">
                <a:latin typeface="Bell MT" pitchFamily="18" charset="0"/>
                <a:cs typeface="Times New Roman" pitchFamily="18" charset="0"/>
                <a:hlinkClick r:id="rId13"/>
              </a:rPr>
              <a:t>mustard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2 tbsp white wine vinegar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6 tbsp </a:t>
            </a:r>
            <a:r>
              <a:rPr lang="hu-HU">
                <a:latin typeface="Bell MT" pitchFamily="18" charset="0"/>
                <a:cs typeface="Times New Roman" pitchFamily="18" charset="0"/>
                <a:hlinkClick r:id="rId5"/>
              </a:rPr>
              <a:t>olive oil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buFontTx/>
              <a:buChar char="•"/>
            </a:pPr>
            <a:r>
              <a:rPr lang="hu-HU">
                <a:latin typeface="Bell MT" pitchFamily="18" charset="0"/>
                <a:cs typeface="Times New Roman" pitchFamily="18" charset="0"/>
              </a:rPr>
              <a:t> small handful </a:t>
            </a:r>
            <a:r>
              <a:rPr lang="hu-HU">
                <a:latin typeface="Bell MT" pitchFamily="18" charset="0"/>
                <a:cs typeface="Times New Roman" pitchFamily="18" charset="0"/>
                <a:hlinkClick r:id="rId14"/>
              </a:rPr>
              <a:t>basil</a:t>
            </a:r>
            <a:r>
              <a:rPr lang="hu-HU">
                <a:latin typeface="Bell MT" pitchFamily="18" charset="0"/>
                <a:cs typeface="Times New Roman" pitchFamily="18" charset="0"/>
              </a:rPr>
              <a:t> </a:t>
            </a:r>
            <a:endParaRPr lang="hu-HU" sz="1600">
              <a:latin typeface="Bell MT" pitchFamily="18" charset="0"/>
            </a:endParaRPr>
          </a:p>
          <a:p>
            <a:pPr eaLnBrk="0" hangingPunct="0"/>
            <a:endParaRPr lang="hu-HU" sz="2000">
              <a:latin typeface="Lucida Console" pitchFamily="49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929188" y="357188"/>
            <a:ext cx="4000500" cy="23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indent="1028700" algn="ctr"/>
            <a:r>
              <a:rPr lang="hu-HU" sz="4000" b="1">
                <a:latin typeface="Bell MT" pitchFamily="18" charset="0"/>
                <a:cs typeface="Arial" pitchFamily="34" charset="0"/>
              </a:rPr>
              <a:t>Stuffed  tomatoes with mushrooms</a:t>
            </a:r>
            <a:endParaRPr lang="hu-HU" sz="4400" b="1">
              <a:latin typeface="Bell MT" pitchFamily="18" charset="0"/>
              <a:cs typeface="Arial" pitchFamily="34" charset="0"/>
            </a:endParaRPr>
          </a:p>
          <a:p>
            <a:pPr indent="1028700" eaLnBrk="0" hangingPunct="0"/>
            <a:endParaRPr lang="hu-H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image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628" y="285728"/>
            <a:ext cx="3767156" cy="3016727"/>
          </a:xfrm>
          <a:prstGeom prst="roundRect">
            <a:avLst/>
          </a:prstGeom>
        </p:spPr>
      </p:pic>
      <p:pic>
        <p:nvPicPr>
          <p:cNvPr id="5" name="Kép 4" descr="naturlecs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29190" y="3643314"/>
            <a:ext cx="4000528" cy="2994681"/>
          </a:xfrm>
          <a:prstGeom prst="round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75" y="1643063"/>
            <a:ext cx="4786313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u-HU" sz="2400" b="1" u="sng">
                <a:solidFill>
                  <a:srgbClr val="000000"/>
                </a:solidFill>
                <a:latin typeface="Bell MT" pitchFamily="18" charset="0"/>
                <a:ea typeface="Times New Roman" pitchFamily="18" charset="0"/>
                <a:cs typeface="Arial" pitchFamily="34" charset="0"/>
              </a:rPr>
              <a:t>Recipe:</a:t>
            </a:r>
            <a:endParaRPr lang="hu-HU" sz="1400" b="1">
              <a:latin typeface="Bell MT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hu-HU" sz="1600" b="1">
                <a:solidFill>
                  <a:srgbClr val="333333"/>
                </a:solidFill>
                <a:latin typeface="Bell MT" pitchFamily="18" charset="0"/>
                <a:ea typeface="Times New Roman" pitchFamily="18" charset="0"/>
                <a:cs typeface="Arial" pitchFamily="34" charset="0"/>
              </a:rPr>
              <a:t>Ingredients</a:t>
            </a:r>
            <a:r>
              <a:rPr lang="hu-HU" sz="1600" b="1">
                <a:solidFill>
                  <a:srgbClr val="333333"/>
                </a:solidFill>
                <a:latin typeface="inherit"/>
                <a:ea typeface="Times New Roman" pitchFamily="18" charset="0"/>
                <a:cs typeface="Arial" pitchFamily="34" charset="0"/>
              </a:rPr>
              <a:t>:</a:t>
            </a:r>
            <a:endParaRPr lang="hu-HU" sz="1400" b="1">
              <a:ea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hu-HU" sz="1600" b="1">
                <a:solidFill>
                  <a:srgbClr val="333333"/>
                </a:solidFill>
                <a:latin typeface="Bell MT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lang="hu-HU" sz="1600">
                <a:solidFill>
                  <a:srgbClr val="333333"/>
                </a:solidFill>
                <a:latin typeface="Bell MT" pitchFamily="18" charset="0"/>
                <a:ea typeface="Times New Roman" pitchFamily="18" charset="0"/>
                <a:cs typeface="Arial" pitchFamily="34" charset="0"/>
              </a:rPr>
              <a:t>2 tablespoons bacon grease or oil</a:t>
            </a:r>
            <a:endParaRPr lang="hu-HU" sz="1400">
              <a:latin typeface="Bell MT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hu-HU" sz="1600" b="1">
                <a:solidFill>
                  <a:srgbClr val="333333"/>
                </a:solidFill>
                <a:latin typeface="Bell MT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u-HU" sz="1600" b="1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-</a:t>
            </a:r>
            <a:r>
              <a:rPr lang="hu-HU" sz="1600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1 medium onion, sliced thinly</a:t>
            </a:r>
            <a:endParaRPr lang="hu-HU" sz="1400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1600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 -1 pound banana or Italian or green bell peppers. cut into 1/4-inch strips</a:t>
            </a:r>
            <a:endParaRPr lang="hu-HU" sz="1400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1600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 -3 large very ripe tomatoes, peeled and chopped or use SHORTCUT </a:t>
            </a:r>
            <a:endParaRPr lang="hu-HU" sz="1400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1600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 -1 1/2 teaspoons sugar</a:t>
            </a:r>
            <a:endParaRPr lang="hu-HU" sz="1400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1600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 -1 1/2 teaspoons salt (less if using sausage)</a:t>
            </a:r>
            <a:endParaRPr lang="hu-HU" sz="1400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1600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 -1 tablespoon sweet Hungarian paprika</a:t>
            </a:r>
            <a:endParaRPr lang="hu-HU" sz="1400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1400">
                <a:solidFill>
                  <a:srgbClr val="333333"/>
                </a:solidFill>
                <a:cs typeface="Times New Roman" pitchFamily="18" charset="0"/>
              </a:rPr>
              <a:t>  </a:t>
            </a:r>
            <a:endParaRPr lang="hu-HU" sz="1200">
              <a:cs typeface="Times New Roman" pitchFamily="18" charset="0"/>
            </a:endParaRPr>
          </a:p>
          <a:p>
            <a:pPr algn="ctr" eaLnBrk="0" hangingPunct="0"/>
            <a:r>
              <a:rPr lang="hu-HU" sz="1600" b="1">
                <a:solidFill>
                  <a:srgbClr val="333333"/>
                </a:solidFill>
                <a:latin typeface="Bell MT" pitchFamily="18" charset="0"/>
                <a:cs typeface="Times New Roman" pitchFamily="18" charset="0"/>
              </a:rPr>
              <a:t>Preparation:</a:t>
            </a:r>
            <a:endParaRPr lang="hu-HU" sz="1400" b="1">
              <a:latin typeface="Bell MT" pitchFamily="18" charset="0"/>
              <a:cs typeface="Times New Roman" pitchFamily="18" charset="0"/>
            </a:endParaRPr>
          </a:p>
          <a:p>
            <a:pPr algn="ctr" eaLnBrk="0" hangingPunct="0"/>
            <a:r>
              <a:rPr lang="hu-HU" sz="1600">
                <a:latin typeface="Bell MT" pitchFamily="18" charset="0"/>
                <a:cs typeface="Times New Roman" pitchFamily="18" charset="0"/>
              </a:rPr>
              <a:t>In a large skillet, saute the onion in bacon fat or oil over low heat for 5 minutes. Add pepper and cook another 15 minutes. Add tomatoes, sugar, salt and paprika and cook for another 25-30 minutes, stirring occasionally, or until mixture resembles chunky tomato sauc.</a:t>
            </a:r>
            <a:endParaRPr lang="hu-HU" sz="1600">
              <a:latin typeface="Bell MT" pitchFamily="18" charset="0"/>
            </a:endParaRPr>
          </a:p>
        </p:txBody>
      </p:sp>
      <p:sp>
        <p:nvSpPr>
          <p:cNvPr id="8" name="Szövegdoboz 7"/>
          <p:cNvSpPr txBox="1">
            <a:spLocks noChangeArrowheads="1"/>
          </p:cNvSpPr>
          <p:nvPr/>
        </p:nvSpPr>
        <p:spPr bwMode="auto">
          <a:xfrm>
            <a:off x="1000125" y="357188"/>
            <a:ext cx="3500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6000" b="1">
                <a:latin typeface="Bell MT" pitchFamily="18" charset="0"/>
              </a:rPr>
              <a:t>LECSÓ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1-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1500174"/>
            <a:ext cx="3286148" cy="5085705"/>
          </a:xfrm>
          <a:prstGeom prst="roundRect">
            <a:avLst/>
          </a:prstGeom>
        </p:spPr>
      </p:pic>
      <p:pic>
        <p:nvPicPr>
          <p:cNvPr id="7" name="Kép 6" descr="5900300596706-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572264" y="1500174"/>
            <a:ext cx="2071702" cy="5083505"/>
          </a:xfrm>
          <a:prstGeom prst="roundRect">
            <a:avLst/>
          </a:prstGeom>
        </p:spPr>
      </p:pic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285750" y="428625"/>
            <a:ext cx="408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600" b="1">
                <a:latin typeface="Bell MT" pitchFamily="18" charset="0"/>
              </a:rPr>
              <a:t>Condensed</a:t>
            </a:r>
            <a:r>
              <a:rPr lang="hu-HU" sz="2800" b="1">
                <a:latin typeface="Bell MT" pitchFamily="18" charset="0"/>
              </a:rPr>
              <a:t> </a:t>
            </a:r>
            <a:r>
              <a:rPr lang="hu-HU" sz="3600" b="1">
                <a:latin typeface="Bell MT" pitchFamily="18" charset="0"/>
              </a:rPr>
              <a:t>Tomato</a:t>
            </a: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6500813" y="428625"/>
            <a:ext cx="1976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>
                <a:latin typeface="Calibri" pitchFamily="34" charset="0"/>
              </a:rPr>
              <a:t> </a:t>
            </a:r>
            <a:r>
              <a:rPr lang="hu-HU" sz="3600" b="1">
                <a:latin typeface="Bell MT" pitchFamily="18" charset="0"/>
              </a:rPr>
              <a:t>Ketchup</a:t>
            </a:r>
            <a:r>
              <a:rPr lang="hu-HU" b="1">
                <a:latin typeface="Bell MT" pitchFamily="18" charset="0"/>
              </a:rPr>
              <a:t>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695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Calibri</vt:lpstr>
      <vt:lpstr>Arial</vt:lpstr>
      <vt:lpstr>Bell MT</vt:lpstr>
      <vt:lpstr>Times New Roman</vt:lpstr>
      <vt:lpstr>Lucida Console</vt:lpstr>
      <vt:lpstr>inherit</vt:lpstr>
      <vt:lpstr>Office-téma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MS-USER</dc:creator>
  <cp:lastModifiedBy>RAMON</cp:lastModifiedBy>
  <cp:revision>13</cp:revision>
  <dcterms:created xsi:type="dcterms:W3CDTF">2012-01-24T20:16:13Z</dcterms:created>
  <dcterms:modified xsi:type="dcterms:W3CDTF">2012-05-06T17:30:26Z</dcterms:modified>
</cp:coreProperties>
</file>